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1" r:id="rId5"/>
    <p:sldId id="263" r:id="rId6"/>
    <p:sldId id="260" r:id="rId7"/>
    <p:sldId id="271" r:id="rId8"/>
    <p:sldId id="275" r:id="rId9"/>
    <p:sldId id="264" r:id="rId10"/>
    <p:sldId id="276" r:id="rId11"/>
    <p:sldId id="266" r:id="rId12"/>
    <p:sldId id="277" r:id="rId13"/>
    <p:sldId id="267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37" autoAdjust="0"/>
    <p:restoredTop sz="75174"/>
  </p:normalViewPr>
  <p:slideViewPr>
    <p:cSldViewPr snapToGrid="0">
      <p:cViewPr>
        <p:scale>
          <a:sx n="107" d="100"/>
          <a:sy n="107" d="100"/>
        </p:scale>
        <p:origin x="18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12.05.2023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 уважаемые члены комиссии, меня зовут Ильин Илья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1AB95-C52B-4C4C-B3C2-9FA46010469D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47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Backend Driven UI</a:t>
            </a:r>
            <a:r>
              <a:rPr lang="en-GB" dirty="0"/>
              <a:t> – </a:t>
            </a:r>
            <a:r>
              <a:rPr lang="ru-RU" dirty="0"/>
              <a:t>это подход к проектированию пользовательского интерфейса, который предполагает, что все компоненты интерфейса приложения должны быть определены и управляемы на серверной стороне, а не на стороне клиента. Это позволяет создать гибкий и динамичный интерфейс, который можно изменять или дополнять без необходимости обновления всего приложения.</a:t>
            </a:r>
          </a:p>
          <a:p>
            <a:endParaRPr lang="ru-RU" dirty="0"/>
          </a:p>
          <a:p>
            <a:r>
              <a:rPr lang="ru-RU" dirty="0"/>
              <a:t>При реализации </a:t>
            </a:r>
            <a:r>
              <a:rPr lang="en-GB" dirty="0"/>
              <a:t>Backend Driven UI </a:t>
            </a:r>
            <a:r>
              <a:rPr lang="ru-RU" dirty="0"/>
              <a:t>используются </a:t>
            </a:r>
            <a:r>
              <a:rPr lang="en-GB" dirty="0"/>
              <a:t>API-</a:t>
            </a:r>
            <a:r>
              <a:rPr lang="ru-RU" dirty="0"/>
              <a:t>запросы для получения данных от сервера и дальнейшей обработки их в приложении. При этом сервер отвечает не только за данные, но и за структуру и логику приложения. Это позволяет сократить количество кода на стороне клиента и упростить его тестирование.</a:t>
            </a:r>
          </a:p>
          <a:p>
            <a:endParaRPr lang="ru-RU" dirty="0"/>
          </a:p>
          <a:p>
            <a:r>
              <a:rPr lang="ru-RU" dirty="0"/>
              <a:t>Кроме того, </a:t>
            </a:r>
            <a:r>
              <a:rPr lang="en-GB" dirty="0"/>
              <a:t>Backend Driven UI </a:t>
            </a:r>
            <a:r>
              <a:rPr lang="ru-RU" dirty="0"/>
              <a:t>предоставляет большую свободу в дизайне интерфейса, так как все элементы могут быть изменены на серверной стороне. Это позволяет быстро и легко вносить изменения в интерфейс приложения без необходимости обновления самого приложения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1AB95-C52B-4C4C-B3C2-9FA46010469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69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Существует несколько языков программирования, которые поддерживаются на </a:t>
            </a:r>
            <a:r>
              <a:rPr lang="en-GB" dirty="0"/>
              <a:t>iOS, </a:t>
            </a:r>
            <a:r>
              <a:rPr lang="ru-RU" dirty="0"/>
              <a:t>но основными являются </a:t>
            </a:r>
            <a:r>
              <a:rPr lang="en-GB" dirty="0"/>
              <a:t>Objective-C </a:t>
            </a:r>
            <a:r>
              <a:rPr lang="ru-RU" dirty="0"/>
              <a:t>и </a:t>
            </a:r>
            <a:r>
              <a:rPr lang="en-GB" b="1" dirty="0"/>
              <a:t>Swift</a:t>
            </a:r>
            <a:r>
              <a:rPr lang="en-GB" dirty="0"/>
              <a:t>. </a:t>
            </a:r>
            <a:r>
              <a:rPr lang="ru-RU" dirty="0"/>
              <a:t>До появления </a:t>
            </a:r>
            <a:r>
              <a:rPr lang="en-GB" dirty="0"/>
              <a:t>Swift, </a:t>
            </a:r>
            <a:r>
              <a:rPr lang="ru-RU" dirty="0"/>
              <a:t>основным языком для разработки </a:t>
            </a:r>
            <a:r>
              <a:rPr lang="en-GB" dirty="0"/>
              <a:t>iOS-</a:t>
            </a:r>
            <a:r>
              <a:rPr lang="ru-RU" dirty="0"/>
              <a:t>приложений был </a:t>
            </a:r>
            <a:r>
              <a:rPr lang="en-GB" dirty="0"/>
              <a:t>Objective-C. </a:t>
            </a:r>
            <a:r>
              <a:rPr lang="ru-RU" dirty="0"/>
              <a:t>Но сейчас многие разработчики предпочитают </a:t>
            </a:r>
            <a:r>
              <a:rPr lang="en-GB" dirty="0"/>
              <a:t>Swift </a:t>
            </a:r>
            <a:r>
              <a:rPr lang="ru-RU" dirty="0"/>
              <a:t>из-за его современного </a:t>
            </a:r>
            <a:r>
              <a:rPr lang="ru-RU" b="0" dirty="0"/>
              <a:t>синтаксиса и быстрой скорости выполнения.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UIKit</a:t>
            </a:r>
            <a:r>
              <a:rPr lang="en-GB" b="0" dirty="0"/>
              <a:t> </a:t>
            </a:r>
            <a:r>
              <a:rPr lang="ru-RU" b="0" dirty="0"/>
              <a:t>является основной библиотекой для создания пользовательского интерфейса на </a:t>
            </a:r>
            <a:r>
              <a:rPr lang="en-GB" b="0" dirty="0"/>
              <a:t>iOS. </a:t>
            </a:r>
            <a:r>
              <a:rPr lang="ru-RU" b="0" dirty="0"/>
              <a:t>Она была создана еще в 2007 году и с тех пор активно используется разработчиками. </a:t>
            </a:r>
            <a:r>
              <a:rPr lang="en-GB" b="0" dirty="0" err="1"/>
              <a:t>UIKit</a:t>
            </a:r>
            <a:r>
              <a:rPr lang="en-GB" b="0" dirty="0"/>
              <a:t> </a:t>
            </a:r>
            <a:r>
              <a:rPr lang="ru-RU" b="0" dirty="0"/>
              <a:t>и предоставляет широкий набор инструментов для создания пользовательского интерфейса, таких как: кнопки, текстовые поля, таблицы, коллекции и многое другое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1AB95-C52B-4C4C-B3C2-9FA46010469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42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Файл конфигурации</a:t>
            </a:r>
            <a:r>
              <a:rPr lang="ru-RU" dirty="0"/>
              <a:t>, является важным элементом в процессе создания приложения</a:t>
            </a:r>
            <a:r>
              <a:rPr lang="en-US" dirty="0"/>
              <a:t>. </a:t>
            </a:r>
            <a:r>
              <a:rPr lang="en-US" dirty="0" err="1"/>
              <a:t>json</a:t>
            </a:r>
            <a:r>
              <a:rPr lang="en-US" dirty="0"/>
              <a:t> </a:t>
            </a:r>
            <a:r>
              <a:rPr lang="ru-RU" dirty="0"/>
              <a:t>файл конфигурации будет содержать массив структур, которые описывают каждый экран приложения – </a:t>
            </a:r>
            <a:r>
              <a:rPr lang="en-US" dirty="0" err="1"/>
              <a:t>BDUIScreen</a:t>
            </a:r>
            <a:r>
              <a:rPr lang="en-US" dirty="0"/>
              <a:t>. </a:t>
            </a:r>
            <a:r>
              <a:rPr lang="ru-RU" dirty="0"/>
              <a:t>Каждый экран имеет уникальный идентификатор (</a:t>
            </a:r>
            <a:r>
              <a:rPr lang="en-US" dirty="0"/>
              <a:t>id), </a:t>
            </a:r>
            <a:r>
              <a:rPr lang="ru-RU" dirty="0"/>
              <a:t>по которому можно производить переход на него. Кроме того, экран содержит корневой элемент типа </a:t>
            </a:r>
            <a:r>
              <a:rPr lang="en-US" dirty="0" err="1"/>
              <a:t>BDUIView</a:t>
            </a:r>
            <a:r>
              <a:rPr lang="en-US" dirty="0"/>
              <a:t>, </a:t>
            </a:r>
            <a:r>
              <a:rPr lang="ru-RU" dirty="0"/>
              <a:t>который является главным элементом интерфейса соответствующего экрана.</a:t>
            </a:r>
            <a:endParaRPr lang="en-US" dirty="0"/>
          </a:p>
          <a:p>
            <a:endParaRPr lang="en-US" dirty="0"/>
          </a:p>
          <a:p>
            <a:r>
              <a:rPr lang="ru-RU" b="0" dirty="0"/>
              <a:t>Элемент </a:t>
            </a:r>
            <a:r>
              <a:rPr lang="en-GB" b="1" dirty="0" err="1"/>
              <a:t>BDUIView</a:t>
            </a:r>
            <a:r>
              <a:rPr lang="en-GB" b="1" dirty="0"/>
              <a:t> </a:t>
            </a:r>
            <a:r>
              <a:rPr lang="ru-RU" b="0" dirty="0"/>
              <a:t>будет содержать не только информацию о своем внешнем виде (стиль, наполнение), но и будет хранить в себе дочерние элементы, которые будут </a:t>
            </a:r>
            <a:r>
              <a:rPr lang="ru-RU" b="0" dirty="0" err="1"/>
              <a:t>отрисовываться</a:t>
            </a:r>
            <a:r>
              <a:rPr lang="ru-RU" b="0" dirty="0"/>
              <a:t> согласно типу элемента.</a:t>
            </a:r>
          </a:p>
          <a:p>
            <a:r>
              <a:rPr lang="ru-RU" b="0" dirty="0"/>
              <a:t>Также базовый класс </a:t>
            </a:r>
            <a:r>
              <a:rPr lang="en-GB" b="0" dirty="0" err="1"/>
              <a:t>BDUIView</a:t>
            </a:r>
            <a:r>
              <a:rPr lang="en-GB" b="0" dirty="0"/>
              <a:t> </a:t>
            </a:r>
            <a:r>
              <a:rPr lang="ru-RU" b="0" dirty="0"/>
              <a:t>будет содержать в себе общую логику для всех элементов, такую как настройка своих размеров и внешнего вида.</a:t>
            </a:r>
            <a:endParaRPr lang="en-RU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1AB95-C52B-4C4C-B3C2-9FA46010469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9191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структуру главных классов нашей библиотеки и их взаимодействие между собой.</a:t>
            </a:r>
          </a:p>
          <a:p>
            <a:endParaRPr lang="ru-RU" dirty="0"/>
          </a:p>
          <a:p>
            <a:r>
              <a:rPr lang="ru-RU" dirty="0"/>
              <a:t>Для </a:t>
            </a:r>
            <a:r>
              <a:rPr lang="ru-RU" dirty="0" err="1"/>
              <a:t>парсинга</a:t>
            </a:r>
            <a:r>
              <a:rPr lang="ru-RU" dirty="0"/>
              <a:t> полученной конфигурации элементов пользовательского интерфейса мы будем использовать отдельный объект </a:t>
            </a:r>
            <a:r>
              <a:rPr lang="en-GB" b="1" dirty="0" err="1"/>
              <a:t>BDUIParser</a:t>
            </a:r>
            <a:r>
              <a:rPr lang="en-GB" dirty="0"/>
              <a:t>. </a:t>
            </a:r>
            <a:r>
              <a:rPr lang="ru-RU" dirty="0"/>
              <a:t>Он будет отвечать за разбор конфигурационных файлов и создание объектов, соответствующих каждому элементу пользовательского интерфейса</a:t>
            </a:r>
          </a:p>
          <a:p>
            <a:endParaRPr lang="ru-RU" dirty="0"/>
          </a:p>
          <a:p>
            <a:r>
              <a:rPr lang="ru-RU" dirty="0"/>
              <a:t>Для настройки и создания объектов пользовательского интерфейса мы будем использовать паттерн </a:t>
            </a:r>
            <a:r>
              <a:rPr lang="en-GB" dirty="0"/>
              <a:t>Factory. </a:t>
            </a:r>
            <a:r>
              <a:rPr lang="ru-RU" dirty="0"/>
              <a:t>Класс </a:t>
            </a:r>
            <a:r>
              <a:rPr lang="en-GB" b="1" dirty="0" err="1"/>
              <a:t>BDUIViewFactory</a:t>
            </a:r>
            <a:r>
              <a:rPr lang="en-GB" dirty="0"/>
              <a:t> </a:t>
            </a:r>
            <a:r>
              <a:rPr lang="ru-RU" dirty="0"/>
              <a:t>будет отвечать за конфигурацию и создание объектов </a:t>
            </a:r>
            <a:r>
              <a:rPr lang="en-GB" dirty="0"/>
              <a:t>UI-</a:t>
            </a:r>
            <a:r>
              <a:rPr lang="ru-RU" dirty="0"/>
              <a:t>элементов. Он позволит нам легко создавать объекты с различными настройками и параметрами, а также обеспечит единый интерфейс для работы с ними.</a:t>
            </a:r>
          </a:p>
          <a:p>
            <a:endParaRPr lang="ru-RU" dirty="0"/>
          </a:p>
          <a:p>
            <a:r>
              <a:rPr lang="ru-RU" dirty="0"/>
              <a:t>Одним из главных классов нашей библиотеки будет </a:t>
            </a:r>
            <a:r>
              <a:rPr lang="en-GB" b="1" dirty="0" err="1"/>
              <a:t>BDUIScreensController</a:t>
            </a:r>
            <a:r>
              <a:rPr lang="en-GB" dirty="0"/>
              <a:t>. </a:t>
            </a:r>
            <a:r>
              <a:rPr lang="ru-RU" dirty="0"/>
              <a:t>Он будет инкапсулировать в себе всю логику работы с экранами, включая навигацию между экранами и передачу данных между модулями приложения. Это позволит разделить логику работы с экранами на отдельный уровень и упростить разработку приложений, особенно для более сложных проектов. Также он будет хранить в себе конфигурацию и фабрику, таким образом по необходимости отрисовки определенного экрана, контроллер будет запрашивать модель экрана у </a:t>
            </a:r>
            <a:r>
              <a:rPr lang="en-GB" dirty="0" err="1"/>
              <a:t>BDUIConfiguration</a:t>
            </a:r>
            <a:r>
              <a:rPr lang="en-GB" dirty="0"/>
              <a:t>, </a:t>
            </a:r>
            <a:r>
              <a:rPr lang="ru-RU" dirty="0"/>
              <a:t>затем с помощью </a:t>
            </a:r>
            <a:r>
              <a:rPr lang="en-GB" dirty="0" err="1"/>
              <a:t>BDUIFactory</a:t>
            </a:r>
            <a:r>
              <a:rPr lang="en-GB" dirty="0"/>
              <a:t> </a:t>
            </a:r>
            <a:r>
              <a:rPr lang="ru-RU" dirty="0"/>
              <a:t>сконструирует интерфейс экрана и передаст его в модуль экрана.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1AB95-C52B-4C4C-B3C2-9FA46010469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393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результате, имея конфигурационный файл около 500 строк мы можем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1AB95-C52B-4C4C-B3C2-9FA46010469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483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Можем создать следующее приложение. Имеем 4 экрана, логику перехода на них из нижней панели, и путем нажатия кнопок и перехода на вложенные экраны.</a:t>
            </a:r>
          </a:p>
          <a:p>
            <a:r>
              <a:rPr lang="ru-RU" dirty="0"/>
              <a:t>Вся верстка и переходы берутся из </a:t>
            </a:r>
            <a:r>
              <a:rPr lang="en-US" dirty="0" err="1"/>
              <a:t>json</a:t>
            </a:r>
            <a:r>
              <a:rPr lang="en-US" dirty="0"/>
              <a:t> </a:t>
            </a:r>
            <a:r>
              <a:rPr lang="ru-RU" dirty="0"/>
              <a:t>файла, таким образом мы можем в любой момент поменять экран, порядок экранов, удалить или изменить любой контент для них.</a:t>
            </a:r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1AB95-C52B-4C4C-B3C2-9FA46010469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4627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Путем изменения только конфигурации мы можем достичь следующего результата</a:t>
            </a:r>
            <a:r>
              <a:rPr lang="en-US" dirty="0"/>
              <a:t>: </a:t>
            </a:r>
            <a:endParaRPr lang="ru-RU" dirty="0"/>
          </a:p>
          <a:p>
            <a:pPr marL="171450" indent="-171450">
              <a:buFontTx/>
              <a:buChar char="-"/>
            </a:pPr>
            <a:r>
              <a:rPr lang="ru-RU" dirty="0"/>
              <a:t>Полностью поменяли дизайн, верстку и наполнение статическими текстами</a:t>
            </a:r>
          </a:p>
          <a:p>
            <a:pPr marL="171450" indent="-171450">
              <a:buFontTx/>
              <a:buChar char="-"/>
            </a:pPr>
            <a:r>
              <a:rPr lang="ru-RU" dirty="0"/>
              <a:t>Изменили порядок экранов и их местонахождения</a:t>
            </a:r>
          </a:p>
          <a:p>
            <a:pPr marL="171450" indent="-171450">
              <a:buFontTx/>
              <a:buChar char="-"/>
            </a:pPr>
            <a:r>
              <a:rPr lang="ru-RU" dirty="0"/>
              <a:t>Вынесли переход на экран «история» в кнопку</a:t>
            </a:r>
          </a:p>
          <a:p>
            <a:pPr marL="171450" indent="-171450">
              <a:buFontTx/>
              <a:buChar char="-"/>
            </a:pPr>
            <a:endParaRPr lang="ru-RU" dirty="0"/>
          </a:p>
          <a:p>
            <a:pPr marL="171450" indent="-171450">
              <a:buFontTx/>
              <a:buChar char="-"/>
            </a:pPr>
            <a:r>
              <a:rPr lang="ru-RU" dirty="0"/>
              <a:t>В итоге, путем преобразований всего лишь конфигурационного файла, мы можем сильно изменить как самое приложение, так и отдельные его части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41AB95-C52B-4C4C-B3C2-9FA46010469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426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12.05.2023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12.05.2023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12.05.2023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12.05.2023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12.05.2023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12.05.2023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«Технология разработки настраиваемых </a:t>
            </a:r>
            <a:r>
              <a:rPr lang="en-GB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iOS-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приложений в концепции</a:t>
            </a:r>
            <a:b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</a:br>
            <a:r>
              <a:rPr lang="en-GB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Backend Driven UI</a:t>
            </a: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М8О-406Б-19: </a:t>
            </a:r>
            <a:r>
              <a:rPr lang="ru-RU" sz="2000" dirty="0">
                <a:latin typeface="Arial Narrow" panose="020B0606020202030204" pitchFamily="34" charset="0"/>
              </a:rPr>
              <a:t>Илья Олегович Ильин</a:t>
            </a: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 </a:t>
            </a:r>
            <a:r>
              <a:rPr lang="ru-RU" sz="2000" dirty="0">
                <a:latin typeface="Arial Narrow" panose="020B0606020202030204" pitchFamily="34" charset="0"/>
              </a:rPr>
              <a:t>к.ф.-м.н., доцент 806 каф. Лев Николаевич Чернышов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10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0AB378-FEB6-CABB-226A-FB3EB2E0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10" y="1370641"/>
            <a:ext cx="4114799" cy="4845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72B2F-52C5-121E-CDE2-A9F792901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50" y="1370640"/>
            <a:ext cx="4114799" cy="48452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ADF090-FEC3-51BF-497C-1C5D093314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93" y="1370641"/>
            <a:ext cx="4114799" cy="484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8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11</a:t>
            </a:fld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C7E043-2FD2-89F4-CB1A-E00AE964F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92" y="1314994"/>
            <a:ext cx="8699815" cy="504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12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B7CECD-2A2C-78FB-410E-DB2F8C489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90" y="1273768"/>
            <a:ext cx="8825819" cy="508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6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6AEAE-E112-46E8-B4D4-D2CC8F90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Разработанная библиотека позволяет легко </a:t>
            </a:r>
            <a:r>
              <a:rPr lang="ru-RU" dirty="0" err="1"/>
              <a:t>отрисовывать</a:t>
            </a:r>
            <a:r>
              <a:rPr lang="ru-RU" dirty="0"/>
              <a:t> интерфейсы приложений целиком полагаясь на конфигурацию из </a:t>
            </a:r>
            <a:r>
              <a:rPr lang="ru-RU" dirty="0" err="1"/>
              <a:t>бекенда</a:t>
            </a:r>
            <a:endParaRPr lang="ru-RU" dirty="0"/>
          </a:p>
          <a:p>
            <a:r>
              <a:rPr lang="ru-RU" dirty="0"/>
              <a:t>Библиотека может обновлять верстку экранов без выпуска новых версий использующих ее приложений</a:t>
            </a:r>
          </a:p>
          <a:p>
            <a:r>
              <a:rPr lang="ru-RU" dirty="0"/>
              <a:t>Имеется возможность менять пользовательский путь</a:t>
            </a:r>
          </a:p>
          <a:p>
            <a:r>
              <a:rPr lang="ru-RU" dirty="0"/>
              <a:t>Модульная структура позволяет легко расширять или видоизменять код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047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D54EF-521D-9B9F-4580-AEFD5394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Отзывы и рецензия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141391-590B-ADEA-918A-100162C5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A60A3E-F144-387E-2225-7DEA4855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14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2E56F04-FC3F-25BB-BB85-B66116110C4F}"/>
              </a:ext>
            </a:extLst>
          </p:cNvPr>
          <p:cNvSpPr/>
          <p:nvPr/>
        </p:nvSpPr>
        <p:spPr>
          <a:xfrm>
            <a:off x="376552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отзыва научного руководителя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878D573-7101-4E1F-DF86-5C6854D4BDAB}"/>
              </a:ext>
            </a:extLst>
          </p:cNvPr>
          <p:cNvSpPr/>
          <p:nvPr/>
        </p:nvSpPr>
        <p:spPr>
          <a:xfrm>
            <a:off x="4294568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отзыва</a:t>
            </a:r>
            <a:b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от предприятия-заказчика разработки (при наличии)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3B9F7FE-A782-0DFE-8E68-62408BA58259}"/>
              </a:ext>
            </a:extLst>
          </p:cNvPr>
          <p:cNvSpPr/>
          <p:nvPr/>
        </p:nvSpPr>
        <p:spPr>
          <a:xfrm>
            <a:off x="8212584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рецензии</a:t>
            </a:r>
          </a:p>
        </p:txBody>
      </p:sp>
    </p:spTree>
    <p:extLst>
      <p:ext uri="{BB962C8B-B14F-4D97-AF65-F5344CB8AC3E}">
        <p14:creationId xmlns:p14="http://schemas.microsoft.com/office/powerpoint/2010/main" val="64587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2CAC8-BB4B-3FFE-8B16-3533DF2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Обновление и добавление новых </a:t>
            </a:r>
            <a:r>
              <a:rPr lang="ru-RU" dirty="0" err="1"/>
              <a:t>функциональностей</a:t>
            </a:r>
            <a:r>
              <a:rPr lang="ru-RU" dirty="0"/>
              <a:t> в </a:t>
            </a:r>
            <a:r>
              <a:rPr lang="en-US" dirty="0"/>
              <a:t>iOS</a:t>
            </a:r>
            <a:r>
              <a:rPr lang="ru-RU" dirty="0"/>
              <a:t>-приложения жестко привязано к выпуску новых версий, при этом некоторый процент пользователей не обновляет приложения а любые изменения проходят несколько стадий проверок в магазинах приложений, что усложняет доставку новых обновлений. </a:t>
            </a:r>
          </a:p>
          <a:p>
            <a:r>
              <a:rPr lang="ru-RU" dirty="0"/>
              <a:t>Использование </a:t>
            </a:r>
            <a:r>
              <a:rPr lang="en-GB" dirty="0"/>
              <a:t>Backend Driven UI</a:t>
            </a:r>
            <a:r>
              <a:rPr lang="ru-RU" dirty="0"/>
              <a:t> библиотек</a:t>
            </a:r>
            <a:r>
              <a:rPr lang="en-GB" dirty="0"/>
              <a:t> </a:t>
            </a:r>
            <a:r>
              <a:rPr lang="ru-RU" dirty="0"/>
              <a:t>позволяет быстро и гибко менять пользовательский интерфейс </a:t>
            </a:r>
            <a:r>
              <a:rPr lang="en-GB" dirty="0"/>
              <a:t>iOS</a:t>
            </a:r>
            <a:r>
              <a:rPr lang="ru-RU" dirty="0"/>
              <a:t>-приложения без необходимости выпуска обновлений приложения. Это достигается путем передачи данных о компонентах пользовательского интерфейса с сервера на клиентскую сторону, где они отображаются динамически. Такой подход позволяет легко изменять дизайн приложения, добавлять новые функции и улучшать пользовательский опыт без необходимости обновления самого приложения в </a:t>
            </a:r>
            <a:r>
              <a:rPr lang="en-GB" dirty="0"/>
              <a:t>App Store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73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Цель</a:t>
            </a:r>
            <a:r>
              <a:rPr lang="ru-RU" dirty="0"/>
              <a:t> – упростить разработку </a:t>
            </a:r>
            <a:r>
              <a:rPr lang="en-US" dirty="0"/>
              <a:t>iOS-</a:t>
            </a:r>
            <a:r>
              <a:rPr lang="ru-RU" dirty="0"/>
              <a:t>приложений путем создания библиотеки, реализующей динамическое обновление верстки и навигации приложения с сервера. </a:t>
            </a:r>
          </a:p>
          <a:p>
            <a:r>
              <a:rPr lang="ru-RU" dirty="0">
                <a:latin typeface="Arial Black" panose="020B0A04020102020204" pitchFamily="34" charset="0"/>
              </a:rPr>
              <a:t>Задачи:</a:t>
            </a:r>
          </a:p>
          <a:p>
            <a:pPr lvl="1"/>
            <a:r>
              <a:rPr lang="ru-RU" dirty="0"/>
              <a:t>Выделение проблем существующих подходов</a:t>
            </a:r>
          </a:p>
          <a:p>
            <a:pPr lvl="1"/>
            <a:r>
              <a:rPr lang="ru-RU" dirty="0"/>
              <a:t>Сформировать области использования библиотеки</a:t>
            </a:r>
          </a:p>
          <a:p>
            <a:pPr lvl="1"/>
            <a:r>
              <a:rPr lang="ru-RU" dirty="0"/>
              <a:t>Определение самого удобного способа описания верстки, навигации и логики</a:t>
            </a:r>
          </a:p>
          <a:p>
            <a:pPr lvl="1"/>
            <a:r>
              <a:rPr lang="ru-RU" dirty="0"/>
              <a:t>Разработать библиотеку</a:t>
            </a:r>
          </a:p>
          <a:p>
            <a:pPr lvl="1"/>
            <a:r>
              <a:rPr lang="ru-RU" dirty="0"/>
              <a:t>Протестировать на тестовом приложении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993DB-48FB-CD14-F72E-1A3B8CDB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Обзор теоретической части мобильной разработки</a:t>
            </a:r>
          </a:p>
          <a:p>
            <a:r>
              <a:rPr lang="ru-RU" dirty="0"/>
              <a:t>Анализ существующих подходов к верстке</a:t>
            </a:r>
          </a:p>
          <a:p>
            <a:r>
              <a:rPr lang="ru-RU" dirty="0"/>
              <a:t>Анализ существующих решений </a:t>
            </a:r>
            <a:r>
              <a:rPr lang="en-US" dirty="0" err="1"/>
              <a:t>BackendDrivenUI</a:t>
            </a:r>
            <a:endParaRPr lang="en-US" dirty="0"/>
          </a:p>
          <a:p>
            <a:r>
              <a:rPr lang="ru-RU" dirty="0"/>
              <a:t>Выбор используемых технологий</a:t>
            </a:r>
          </a:p>
          <a:p>
            <a:r>
              <a:rPr lang="ru-RU" dirty="0"/>
              <a:t>Проектирование архитектуры библиотеки</a:t>
            </a:r>
          </a:p>
          <a:p>
            <a:r>
              <a:rPr lang="ru-RU" dirty="0"/>
              <a:t>Разработка библиотеки</a:t>
            </a:r>
          </a:p>
          <a:p>
            <a:r>
              <a:rPr lang="ru-RU" dirty="0"/>
              <a:t>Разработка тестового приложения</a:t>
            </a:r>
          </a:p>
          <a:p>
            <a:r>
              <a:rPr lang="ru-RU" dirty="0"/>
              <a:t>Анализ результатов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</a:t>
            </a:r>
            <a:r>
              <a:rPr lang="en-US" dirty="0"/>
              <a:t> </a:t>
            </a:r>
            <a:r>
              <a:rPr lang="ru-RU" dirty="0"/>
              <a:t>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484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5</a:t>
            </a:fld>
            <a:endParaRPr lang="ru-R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E4E201-940A-4C89-F4FB-581570A4A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04" y="2269615"/>
            <a:ext cx="8821783" cy="23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6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5938F-FCCC-12A0-6D25-7D8EC10BD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731" y="1690688"/>
            <a:ext cx="4768669" cy="14715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0CA3D1-C13C-BF1D-2BED-774637A70F43}"/>
              </a:ext>
            </a:extLst>
          </p:cNvPr>
          <p:cNvSpPr txBox="1"/>
          <p:nvPr/>
        </p:nvSpPr>
        <p:spPr>
          <a:xfrm>
            <a:off x="4403633" y="3012365"/>
            <a:ext cx="27308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RU" sz="80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+</a:t>
            </a:r>
          </a:p>
          <a:p>
            <a:r>
              <a:rPr lang="en-RU" sz="8800" dirty="0">
                <a:latin typeface="SF Pro Text" pitchFamily="2" charset="0"/>
                <a:ea typeface="SF Pro Text" pitchFamily="2" charset="0"/>
                <a:cs typeface="SF Pro Text" pitchFamily="2" charset="0"/>
              </a:rPr>
              <a:t>UIKit</a:t>
            </a:r>
          </a:p>
        </p:txBody>
      </p:sp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4737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Структура конфигурационного файла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7</a:t>
            </a:fld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7192D-01DE-E116-0A86-39E46FBB9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3" y="1808234"/>
            <a:ext cx="6064250" cy="4046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D20327-A999-0E76-36E7-A3FA5DE9F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535" y="919862"/>
            <a:ext cx="4694572" cy="552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34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54737"/>
          </a:xfrm>
        </p:spPr>
        <p:txBody>
          <a:bodyPr>
            <a:normAutofit fontScale="90000"/>
          </a:bodyPr>
          <a:lstStyle/>
          <a:p>
            <a:r>
              <a:rPr lang="ru-RU" dirty="0"/>
              <a:t>Архитектура работы основных классов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8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51CBB-3496-F26A-12C0-89B3356D0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02268"/>
            <a:ext cx="7061200" cy="774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E6805-658B-AE70-D7F6-763EB1100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429000"/>
            <a:ext cx="7772400" cy="259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5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Ильина Ильи Олеговича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9</a:t>
            </a:fld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E413A3-5AC6-2FBE-B623-F29BE2328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996" y="1471612"/>
            <a:ext cx="3938008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1375</TotalTime>
  <Words>1136</Words>
  <Application>Microsoft Macintosh PowerPoint</Application>
  <PresentationFormat>Widescreen</PresentationFormat>
  <Paragraphs>111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Arial Narrow</vt:lpstr>
      <vt:lpstr>Calibri</vt:lpstr>
      <vt:lpstr>Impact</vt:lpstr>
      <vt:lpstr>SF Pro Text</vt:lpstr>
      <vt:lpstr>Тема Office</vt:lpstr>
      <vt:lpstr>Выпускная квалификационная работа бакалавра на тему: «Технология разработки настраиваемых iOS-приложений в концепции Backend Driven UI»</vt:lpstr>
      <vt:lpstr>Актуальность темы</vt:lpstr>
      <vt:lpstr>Цель и задача работы</vt:lpstr>
      <vt:lpstr>Логика работы</vt:lpstr>
      <vt:lpstr>Теория</vt:lpstr>
      <vt:lpstr>Стек технологий</vt:lpstr>
      <vt:lpstr>Структура конфигурационного файла</vt:lpstr>
      <vt:lpstr>Архитектура работы основных классов</vt:lpstr>
      <vt:lpstr>Описание программной разработки</vt:lpstr>
      <vt:lpstr>Результаты разработки</vt:lpstr>
      <vt:lpstr>Результаты разработки</vt:lpstr>
      <vt:lpstr>Результаты разработки</vt:lpstr>
      <vt:lpstr>Оценка результата</vt:lpstr>
      <vt:lpstr>Отзывы и рецензия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Microsoft Office User</cp:lastModifiedBy>
  <cp:revision>8</cp:revision>
  <dcterms:created xsi:type="dcterms:W3CDTF">2023-03-28T19:07:26Z</dcterms:created>
  <dcterms:modified xsi:type="dcterms:W3CDTF">2023-05-13T12:11:42Z</dcterms:modified>
</cp:coreProperties>
</file>